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628" r:id="rId2"/>
    <p:sldId id="562" r:id="rId3"/>
    <p:sldId id="616" r:id="rId4"/>
    <p:sldId id="615" r:id="rId5"/>
    <p:sldId id="600" r:id="rId6"/>
    <p:sldId id="603" r:id="rId7"/>
    <p:sldId id="604" r:id="rId8"/>
    <p:sldId id="606" r:id="rId9"/>
    <p:sldId id="607" r:id="rId10"/>
    <p:sldId id="608" r:id="rId11"/>
    <p:sldId id="599" r:id="rId12"/>
    <p:sldId id="598" r:id="rId13"/>
    <p:sldId id="617" r:id="rId14"/>
    <p:sldId id="618" r:id="rId15"/>
    <p:sldId id="619" r:id="rId16"/>
    <p:sldId id="621" r:id="rId17"/>
    <p:sldId id="620" r:id="rId18"/>
    <p:sldId id="622" r:id="rId19"/>
    <p:sldId id="623" r:id="rId20"/>
    <p:sldId id="624" r:id="rId21"/>
    <p:sldId id="625" r:id="rId22"/>
    <p:sldId id="626" r:id="rId23"/>
    <p:sldId id="611" r:id="rId24"/>
    <p:sldId id="627" r:id="rId25"/>
    <p:sldId id="612" r:id="rId26"/>
    <p:sldId id="613" r:id="rId27"/>
    <p:sldId id="614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1BE69-E3CA-45C4-B12E-B72D1DE8F85C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9D3A6-143A-4A04-8B3C-A1B36AC85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4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6207B9D-BB77-4FE5-A9F5-0999D36B7C0C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35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19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80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10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88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17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88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15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9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9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662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23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41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33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56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13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8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410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12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13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281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24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4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06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23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883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21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81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5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16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719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12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25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03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24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697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24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607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21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884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</a:t>
            </a:r>
            <a:r>
              <a:rPr lang="en-US" smtClean="0"/>
              <a:t>: 33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4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10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8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9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17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46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10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16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01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16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65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19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4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15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4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Units 6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Prepositions </a:t>
            </a:r>
            <a:b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Biblical 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215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relays the Lord’s rule that the Israelites appoint judges: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ἐν πάσαις ταῖς πόλεσίν σου, αἷς κύριος ὁ θεός σου δίδωσίν σοι,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16:18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75" y="5849619"/>
            <a:ext cx="26821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 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πάσαις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8785" y="5842337"/>
            <a:ext cx="28488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πόλεσιν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cities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7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prophet Isaiah quotes the Lord in order to encourage King Hezekiah: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ἰδοὺ ἐγὼ δίδωμι ἐν αὐτῷ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πνεῦμα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4 Kings 19:7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" y="6448744"/>
            <a:ext cx="1781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ἐγώ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04182" y="6457890"/>
            <a:ext cx="1439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ἰδού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look!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83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Lord (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Κύριος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agrees to hand over Job to the Slanderer (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Διάβολος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Ἰδοὺ πάντα,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, δίδωμι ἐν τῇ χειρί σου.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Job 1:12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Ἰδοὺ παραδίδωμί σοι αὐτόν.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Job 2:6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6150114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χείρ, χειρός ἡ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178390"/>
            <a:ext cx="4187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ἰδού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look!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πάντα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all,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everything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6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Mattathias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encourages his sons with an example of virtue being rewarded: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Δανιηλ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ἐν τῇ ἁπλότητι αὐτοῦ ἐρρύσθη ἐκ στόματος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λεόντων.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1 Macc. 2:60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6122892"/>
            <a:ext cx="45570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ἁπλότης –ητος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singularity, generosity 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ἐρρύσθη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20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was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protected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16119" y="6457890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λέων –οντος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lion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18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a Psalm: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σῶσόν με ἐκ στόματος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λέοντος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Ps. 21:22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315" y="6150114"/>
            <a:ext cx="23278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λέων –οντος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lion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2200" y="645789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σῶσον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save (a command)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the opening of a Psalm: 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κλίνατε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οὖς ὑμῶν εἰς τὰ ῥήματα τοῦ στόματός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μου·</a:t>
            </a:r>
            <a:endParaRPr lang="el-GR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ἀνοίξω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ἐν παραβολαῖς τὸ στόμα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μου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Ps. 77:1-2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314" y="5842337"/>
            <a:ext cx="30909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ἀνοίξω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 will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κλίνατε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lean </a:t>
            </a: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(a command)</a:t>
            </a:r>
            <a:r>
              <a:rPr lang="el-GR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5555542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οὖς, ὀτός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παραβολαῖς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parable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ῥῆμα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speech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ὑμῶν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y’all’s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9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 of a Psalm: 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οὗτός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ἐστιν ὁ θεὸς ὁ θεὸς ἡμῶν</a:t>
            </a: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εἰς τὸν αἰῶνα καὶ εἰς τὸν αἰῶνα τοῦ αἰῶνος·</a:t>
            </a: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αὐτὸς ποιμανεῖ ἡμᾶς εἰς τοὺς αἰῶνας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Ps. 47:14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314" y="5842337"/>
            <a:ext cx="26019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αἰών –ῶνος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eternity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ἡμᾶς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us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ἡμῶν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5842336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οὗτος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(mas. nom.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ποιμανεῖ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shepherds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3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Why idols do not speak: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οὐδὲ γάρ ἐστιν πνεῦμα ἐν τῷ στόματι αὐτῶν.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Ps. 134:17</a:t>
            </a:r>
          </a:p>
          <a:p>
            <a:pPr marL="0" indent="0" algn="r">
              <a:buNone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οὐκ ἔστιν πνεῦμα ἐν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αὐτοῖς.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r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Jer. 10:14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a prophecy: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καὶ ἐξαρῶ τὸ αἷμα αὐτῶν ἐκ στόματος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αὐτῶν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Zech. 9:7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5815" y="6454595"/>
            <a:ext cx="3201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ἐξαρῶ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will take out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53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John speaks of those becoming children of God: </a:t>
            </a:r>
          </a:p>
          <a:p>
            <a:pPr marL="0" indent="0">
              <a:buNone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οἳ οὐκ ἐξ αἱμάτων οὐδὲ ἐκ θελήματος σαρκὸς οὐδὲ ἐκ θελήματος ἀνδρὸς ἀλλ’ ἐκ θεοῦ ἐγεννήθησαν. </a:t>
            </a: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Ἰωάννην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1:13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314" y="6150114"/>
            <a:ext cx="3725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ἀνήρ, ἀνδρός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ἐγεννήθησαν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were born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600" y="5842337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θέλημα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θεοῦ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σάρξ, σαρκός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flesh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41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Biblical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able to: 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read the sentences aloud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parse each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verb, noun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pronoun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translate the sentences into English.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Jesus’ conversation with Nicodemus on being born again: </a:t>
            </a:r>
          </a:p>
          <a:p>
            <a:pPr marL="0" indent="0">
              <a:buNone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γεγεννημένον ἐκ τῆς σαρκὸς σάρξ ἐστιν, καὶ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γεγεννημένον ἐκ τοῦ πνεύματος πνεῦμά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ἐστιν. </a:t>
            </a:r>
            <a:endParaRPr lang="el-GR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Ἰωάννην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1:13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370"/>
            <a:ext cx="4947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γεγεννημένον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is born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3200" y="6460144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σάρξ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σαρκός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flesh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Jesus the good shepherd: </a:t>
            </a:r>
          </a:p>
          <a:p>
            <a:pPr marL="0" indent="0">
              <a:buNone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ἐγώ εἰμι ὁ ποιμήν ὁ καλός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...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καὶ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τὴν ψυχήν μου τίθημι ὑπὲρ τῶν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προβάτων. </a:t>
            </a:r>
            <a:endParaRPr lang="el-GR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Ἰωάννην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10:14-15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8626" y="5846629"/>
            <a:ext cx="3711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ἐγώ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καλός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good, beautiful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6940" y="5846629"/>
            <a:ext cx="3797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ποιμήν -μένος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shepherd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προβάτων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sheep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ψυχήν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life, soul, breath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87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Clement of Alexandria describes Jesus as the ultimate tutor and invokes the image of the good shepherd: </a:t>
            </a:r>
          </a:p>
          <a:p>
            <a:pPr marL="0" indent="0">
              <a:buNone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ὁ γὰρ ἀγαθὸς ποιμὴν τὴν ψυχὴν ἑαυτοῦ τίθησιν ὑπὲρ τῶν προβάτων. 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Clement of Alexandria </a:t>
            </a:r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1.11.97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37673"/>
            <a:ext cx="2852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ἀγαθός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ἑαυτοῦ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his own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6940" y="5846629"/>
            <a:ext cx="37970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ποιμήν -μένος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shepherd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προβάτων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sheep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ψυχήν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life, soul, breath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4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closes a section of his letter to the Romans with words on the omnipotence of God: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ὅτι ἐξ αὐτοῦ καὶ δι’ αὐτοῦ καὶ εἰς αὐτὸν τὰ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πάντα·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αὐτῷ ἡ δόξα εἰς τοὺς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αἰῶνας· ἀμήν.</a:t>
            </a:r>
            <a:endParaRPr lang="el-GR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Ῥωμαίους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11:36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50114"/>
            <a:ext cx="2601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αἰών –ῶνος 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eternity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δόξα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glory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6448782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πάντα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everything </a:t>
            </a:r>
          </a:p>
        </p:txBody>
      </p:sp>
    </p:spTree>
    <p:extLst>
      <p:ext uri="{BB962C8B-B14F-4D97-AF65-F5344CB8AC3E}">
        <p14:creationId xmlns:p14="http://schemas.microsoft.com/office/powerpoint/2010/main" val="31428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543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compares the parts of the body to the members of the Church. At one point, he imagines a foot saying, 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οὐκ εἰμὶ χείρ, οὐκ εἰμὶ ἐκ τοῦ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σώματος,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which Paul concludes: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παρὰ τοῦτο οὐκ ἔστιν ἐκ τοῦ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σώματος.</a:t>
            </a:r>
            <a:endParaRPr lang="el-GR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Κορινθίους 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12:15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890"/>
            <a:ext cx="3020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τοῦτο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0" y="645737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χειρός ἡ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2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543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Next he imagines an ear saying, 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Ὅτι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οὐκ εἰμὶ ὀφθαλμός, οὐκ εἰμὶ ἐκ τοῦ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σώματος,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which Paul concludes: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παρὰ τοῦτο οὐκ ἔστιν ἐκ τοῦ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σώματος.</a:t>
            </a:r>
            <a:endParaRPr lang="el-GR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Κορινθίους 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12:16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890"/>
            <a:ext cx="3020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ὀφθαλμός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eye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6448782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τοῦτο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(nom/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7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discusses unity: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εἷς θεὸς καὶ πατὴρ πάντων, ὁ ἐπὶ πάντων</a:t>
            </a: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καὶ διὰ πάντων καὶ ἐν πᾶσιν.</a:t>
            </a: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Ἐφεσίους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4:6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575" y="6134636"/>
            <a:ext cx="242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εἷς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1200" y="6153567"/>
            <a:ext cx="3333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πάντος τό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everything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ατήρ, πατρός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father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the First Letter of John: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οὗτός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ἐστιν ὁ ἐλθὼν δι’ ὕδατος καὶ αἵματος, Ἰησοῦς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Χριστός·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οὐκ ἐν τῷ ὕδατι μόνον ἀλλ’ ἐν τῷ ὕδατι καὶ ἐν τῷ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αἵματι·  </a:t>
            </a:r>
            <a:endParaRPr lang="el-GR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Ἰωάννου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5:6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50114"/>
            <a:ext cx="3948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ἐλθών –όντος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one who came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μόνον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only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6143742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οὗτος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ὕδωρ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ὕδατος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41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Lord cautions the Israelites not to rebel against the protector he has set for them: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τὸ γὰρ ὄνομά μού ἐστιν ἐπ’ αὐτῷ.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Ex. 23:21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6155" y="646322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94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Lord specifies how he speaks to Moses: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στόμα κατὰ στόμα λαλήσω αὐτῷ,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εἴδει καὶ οὐ δι’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αἰνιγμάτων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Num. 12:8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6122892"/>
            <a:ext cx="32496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αἴνιγμα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riddle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εἴδει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form, figure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0776" y="6457890"/>
            <a:ext cx="3177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λαλήσω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will speak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66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fifth book of Moses (the last of the collection called in Greek the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Πεντάτευχος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“Pentateuch,” which refers to its five volumes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known in English as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Deuteronomy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(from Greek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Δευτερονόμιον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"second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law“).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consists primarily of speeches by Moses to the Israelites, renewing and refining religious practice.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Substantial portions consist of rules and regulations, and as such often have a repeated pattern and formula.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next several slides give examples of slight variations on a phrase repeated often in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Deuteronomy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8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recounts a message sent to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Sihon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requesting travel across the River Jordan and: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εἰς τὴν γῆν, ἣν κύριος ὁ θεὸς ἡμῶν δίδωσιν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ἡμῖν.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2:29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6122892"/>
            <a:ext cx="28584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γῆν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earth, land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ἡμῖν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41791" y="5838740"/>
            <a:ext cx="2618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ἡμῶν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3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relays the Lord’s blessings for the Israelites: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ἐπὶ τῆς γῆς, ἧς κύριος ὁ θεός σου δίδωσίν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σοι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50114"/>
            <a:ext cx="2866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γῆς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earth, land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25976" y="5830113"/>
            <a:ext cx="2618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98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advises where they might hear of someone worshipping other gods: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ἐν μιᾷ τῶν πόλεών σου, ὧν κύριος ὁ θεός σου δίδωσίν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σοι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13:13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21486"/>
            <a:ext cx="26821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μιᾷ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5821485"/>
            <a:ext cx="28488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πόλεων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cities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discussing the sabbatical year, Moses again invokes the blessings that the Lord promises: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ἐν τῇ γῇ, ᾗ κύριος ὁ θεός σου δίδωσίν σοι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15:4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5879" y="6160993"/>
            <a:ext cx="2685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γῇ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earth, land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55434" y="5842336"/>
            <a:ext cx="26964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10810</TotalTime>
  <Words>1700</Words>
  <Application>Microsoft Office PowerPoint</Application>
  <PresentationFormat>On-screen Show (4:3)</PresentationFormat>
  <Paragraphs>316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Ancient Greek for Everyone: A New Digital Resource for Beginning Greek  Units 6: Prepositions   Biblical Reading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678</cp:revision>
  <cp:lastPrinted>2012-10-15T22:31:34Z</cp:lastPrinted>
  <dcterms:created xsi:type="dcterms:W3CDTF">2012-08-17T18:41:45Z</dcterms:created>
  <dcterms:modified xsi:type="dcterms:W3CDTF">2015-06-19T17:13:03Z</dcterms:modified>
</cp:coreProperties>
</file>